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3004800" cy="9753600"/>
  <p:notesSz cx="6858000" cy="9144000"/>
  <p:defaultTextStyle>
    <a:lvl1pPr defTabSz="584200">
      <a:defRPr sz="1900">
        <a:solidFill>
          <a:srgbClr val="535353"/>
        </a:solidFill>
        <a:latin typeface="Gill Sans SemiBold"/>
        <a:ea typeface="Gill Sans SemiBold"/>
        <a:cs typeface="Gill Sans SemiBold"/>
        <a:sym typeface="Gill Sans SemiBold"/>
      </a:defRPr>
    </a:lvl1pPr>
    <a:lvl2pPr indent="228600" defTabSz="584200">
      <a:defRPr sz="1900">
        <a:solidFill>
          <a:srgbClr val="535353"/>
        </a:solidFill>
        <a:latin typeface="Gill Sans SemiBold"/>
        <a:ea typeface="Gill Sans SemiBold"/>
        <a:cs typeface="Gill Sans SemiBold"/>
        <a:sym typeface="Gill Sans SemiBold"/>
      </a:defRPr>
    </a:lvl2pPr>
    <a:lvl3pPr indent="457200" defTabSz="584200">
      <a:defRPr sz="1900">
        <a:solidFill>
          <a:srgbClr val="535353"/>
        </a:solidFill>
        <a:latin typeface="Gill Sans SemiBold"/>
        <a:ea typeface="Gill Sans SemiBold"/>
        <a:cs typeface="Gill Sans SemiBold"/>
        <a:sym typeface="Gill Sans SemiBold"/>
      </a:defRPr>
    </a:lvl3pPr>
    <a:lvl4pPr indent="685800" defTabSz="584200">
      <a:defRPr sz="1900">
        <a:solidFill>
          <a:srgbClr val="535353"/>
        </a:solidFill>
        <a:latin typeface="Gill Sans SemiBold"/>
        <a:ea typeface="Gill Sans SemiBold"/>
        <a:cs typeface="Gill Sans SemiBold"/>
        <a:sym typeface="Gill Sans SemiBold"/>
      </a:defRPr>
    </a:lvl4pPr>
    <a:lvl5pPr indent="914400" defTabSz="584200">
      <a:defRPr sz="1900">
        <a:solidFill>
          <a:srgbClr val="535353"/>
        </a:solidFill>
        <a:latin typeface="Gill Sans SemiBold"/>
        <a:ea typeface="Gill Sans SemiBold"/>
        <a:cs typeface="Gill Sans SemiBold"/>
        <a:sym typeface="Gill Sans SemiBold"/>
      </a:defRPr>
    </a:lvl5pPr>
    <a:lvl6pPr indent="1143000" defTabSz="584200">
      <a:defRPr sz="1900">
        <a:solidFill>
          <a:srgbClr val="535353"/>
        </a:solidFill>
        <a:latin typeface="Gill Sans SemiBold"/>
        <a:ea typeface="Gill Sans SemiBold"/>
        <a:cs typeface="Gill Sans SemiBold"/>
        <a:sym typeface="Gill Sans SemiBold"/>
      </a:defRPr>
    </a:lvl6pPr>
    <a:lvl7pPr indent="1371600" defTabSz="584200">
      <a:defRPr sz="1900">
        <a:solidFill>
          <a:srgbClr val="535353"/>
        </a:solidFill>
        <a:latin typeface="Gill Sans SemiBold"/>
        <a:ea typeface="Gill Sans SemiBold"/>
        <a:cs typeface="Gill Sans SemiBold"/>
        <a:sym typeface="Gill Sans SemiBold"/>
      </a:defRPr>
    </a:lvl7pPr>
    <a:lvl8pPr indent="1600200" defTabSz="584200">
      <a:defRPr sz="1900">
        <a:solidFill>
          <a:srgbClr val="535353"/>
        </a:solidFill>
        <a:latin typeface="Gill Sans SemiBold"/>
        <a:ea typeface="Gill Sans SemiBold"/>
        <a:cs typeface="Gill Sans SemiBold"/>
        <a:sym typeface="Gill Sans SemiBold"/>
      </a:defRPr>
    </a:lvl8pPr>
    <a:lvl9pPr indent="1828800" defTabSz="584200">
      <a:defRPr sz="1900">
        <a:solidFill>
          <a:srgbClr val="535353"/>
        </a:solidFill>
        <a:latin typeface="Gill Sans SemiBold"/>
        <a:ea typeface="Gill Sans SemiBold"/>
        <a:cs typeface="Gill Sans SemiBold"/>
        <a:sym typeface="Gill Sans Semi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212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3544586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>
            <a:lvl1pPr marL="431800" indent="-431800">
              <a:lnSpc>
                <a:spcPct val="100000"/>
              </a:lnSpc>
              <a:spcBef>
                <a:spcPts val="3800"/>
              </a:spcBef>
              <a:defRPr sz="3800"/>
            </a:lvl1pPr>
            <a:lvl2pPr marL="863600" indent="-431800">
              <a:lnSpc>
                <a:spcPct val="100000"/>
              </a:lnSpc>
              <a:spcBef>
                <a:spcPts val="3800"/>
              </a:spcBef>
              <a:defRPr sz="3800"/>
            </a:lvl2pPr>
            <a:lvl3pPr marL="1295400" indent="-431800">
              <a:lnSpc>
                <a:spcPct val="100000"/>
              </a:lnSpc>
              <a:spcBef>
                <a:spcPts val="3800"/>
              </a:spcBef>
              <a:defRPr sz="3800"/>
            </a:lvl3pPr>
            <a:lvl4pPr marL="1727200" indent="-431800">
              <a:lnSpc>
                <a:spcPct val="100000"/>
              </a:lnSpc>
              <a:spcBef>
                <a:spcPts val="3800"/>
              </a:spcBef>
              <a:defRPr sz="3800"/>
            </a:lvl4pPr>
            <a:lvl5pPr marL="2159000" indent="-431800">
              <a:lnSpc>
                <a:spcPct val="100000"/>
              </a:lnSpc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5207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10414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5621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20828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26035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31242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36449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41656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46863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RepToolsSSD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355600" y="546100"/>
            <a:ext cx="12293600" cy="3238500"/>
          </a:xfrm>
          <a:prstGeom prst="rect">
            <a:avLst/>
          </a:prstGeom>
        </p:spPr>
        <p:txBody>
          <a:bodyPr/>
          <a:lstStyle/>
          <a:p>
            <a:pPr marR="438911" lvl="0" algn="l" defTabSz="438911">
              <a:defRPr sz="1800" cap="none">
                <a:solidFill>
                  <a:srgbClr val="000000"/>
                </a:solidFill>
              </a:defRPr>
            </a:pPr>
            <a:r>
              <a:rPr sz="3743">
                <a:solidFill>
                  <a:srgbClr val="1665BC"/>
                </a:solidFill>
                <a:latin typeface="Calibri"/>
                <a:ea typeface="Calibri"/>
                <a:cs typeface="Calibri"/>
                <a:sym typeface="Calibri"/>
              </a:rPr>
              <a:t>“Take This Job and Shove It”: Using Vocational Technology to Dismiss Jobs – Understand how vocational technology can </a:t>
            </a:r>
          </a:p>
          <a:p>
            <a:pPr marR="438911" lvl="0" algn="l" defTabSz="438911">
              <a:defRPr sz="1800" cap="none">
                <a:solidFill>
                  <a:srgbClr val="000000"/>
                </a:solidFill>
              </a:defRPr>
            </a:pPr>
            <a:r>
              <a:rPr sz="3743">
                <a:solidFill>
                  <a:srgbClr val="1665BC"/>
                </a:solidFill>
                <a:latin typeface="Calibri"/>
                <a:ea typeface="Calibri"/>
                <a:cs typeface="Calibri"/>
                <a:sym typeface="Calibri"/>
              </a:rPr>
              <a:t>• help you prepare for hearings, </a:t>
            </a:r>
          </a:p>
          <a:p>
            <a:pPr marR="438911" lvl="0" algn="l" defTabSz="438911">
              <a:defRPr sz="1800" cap="none">
                <a:solidFill>
                  <a:srgbClr val="000000"/>
                </a:solidFill>
              </a:defRPr>
            </a:pPr>
            <a:r>
              <a:rPr sz="3743">
                <a:solidFill>
                  <a:srgbClr val="1665BC"/>
                </a:solidFill>
                <a:latin typeface="Calibri"/>
                <a:ea typeface="Calibri"/>
                <a:cs typeface="Calibri"/>
                <a:sym typeface="Calibri"/>
              </a:rPr>
              <a:t>• cross examine experts and </a:t>
            </a:r>
          </a:p>
          <a:p>
            <a:pPr marR="438911" lvl="0" algn="l" defTabSz="438911">
              <a:defRPr sz="1800" cap="none">
                <a:solidFill>
                  <a:srgbClr val="000000"/>
                </a:solidFill>
              </a:defRPr>
            </a:pPr>
            <a:r>
              <a:rPr sz="3743">
                <a:solidFill>
                  <a:srgbClr val="1665BC"/>
                </a:solidFill>
                <a:latin typeface="Calibri"/>
                <a:ea typeface="Calibri"/>
                <a:cs typeface="Calibri"/>
                <a:sym typeface="Calibri"/>
              </a:rPr>
              <a:t>• write powerful post hearing briefs. 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355600" y="4000500"/>
            <a:ext cx="12293600" cy="1295400"/>
          </a:xfrm>
          <a:prstGeom prst="rect">
            <a:avLst/>
          </a:prstGeom>
        </p:spPr>
        <p:txBody>
          <a:bodyPr/>
          <a:lstStyle>
            <a:lvl1pPr>
              <a:defRPr sz="8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535353"/>
                </a:solidFill>
              </a:rPr>
              <a:t>RepToolsSSD</a:t>
            </a:r>
          </a:p>
        </p:txBody>
      </p:sp>
      <p:sp>
        <p:nvSpPr>
          <p:cNvPr id="34" name="Shape 34"/>
          <p:cNvSpPr/>
          <p:nvPr/>
        </p:nvSpPr>
        <p:spPr>
          <a:xfrm>
            <a:off x="228101" y="5511800"/>
            <a:ext cx="12293601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ctr">
              <a:defRPr sz="8200" u="sng">
                <a:latin typeface="+mn-lt"/>
                <a:ea typeface="+mn-ea"/>
                <a:cs typeface="+mn-cs"/>
                <a:sym typeface="Gill Sans Light"/>
                <a:hlinkClick r:id="rId2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8200" u="sng">
                <a:solidFill>
                  <a:srgbClr val="535353"/>
                </a:solidFill>
                <a:hlinkClick r:id="rId2"/>
              </a:rPr>
              <a:t>www.RepToolsSSD.com</a:t>
            </a:r>
          </a:p>
        </p:txBody>
      </p:sp>
      <p:sp>
        <p:nvSpPr>
          <p:cNvPr id="35" name="Shape 35"/>
          <p:cNvSpPr/>
          <p:nvPr/>
        </p:nvSpPr>
        <p:spPr>
          <a:xfrm>
            <a:off x="2585136" y="6804361"/>
            <a:ext cx="7579532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82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535353"/>
                </a:solidFill>
              </a:rPr>
              <a:t>By Paul Ringsmuth</a:t>
            </a:r>
          </a:p>
        </p:txBody>
      </p:sp>
      <p:sp>
        <p:nvSpPr>
          <p:cNvPr id="36" name="Shape 36"/>
          <p:cNvSpPr/>
          <p:nvPr/>
        </p:nvSpPr>
        <p:spPr>
          <a:xfrm>
            <a:off x="3150797" y="8377094"/>
            <a:ext cx="6448209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353"/>
                </a:solidFill>
              </a:rPr>
              <a:t>2015 NADR Conference, Austin, TX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4294967295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869726" y="8413749"/>
            <a:ext cx="1126319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Here are the 4 basic questions you should ask every time a VE identifies jobs. This is from Dave Chermol. Notice that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the words you can use in the cross examination are preceded with a bullet (•). This should help to bring your eyes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directly to the words for the cross examination.  The font size is large so that you can read it at a hearing. 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10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Home Screen 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8137687" y="3544306"/>
            <a:ext cx="1699666" cy="807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869726" y="8928099"/>
            <a:ext cx="62470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Next we have some Medical Expert Cross Examinations…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11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ME Cros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06294"/>
            <a:ext cx="13004800" cy="274101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869726" y="8820150"/>
            <a:ext cx="1188875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Here is the list of the Medical Expert cross examinations that are currently included in RepToolsSSD. Let’s take a look at the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second one, the “Average Person” Cross…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12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869726" y="8731250"/>
            <a:ext cx="1108693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The idea here is to get the Medical Expert to admit that his/her testimony is based on the “average” person and the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objective medical evidence alone without taking into account the complaints of the individual. 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13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Home Screen 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7845587" y="2172706"/>
            <a:ext cx="2345878" cy="807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869726" y="8928099"/>
            <a:ext cx="1169069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Here we are back at the home screen and we are going to look at the “Find Multiple DOT Codes” interface…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14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Find Multiple DOT Cod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9922" y="-419100"/>
            <a:ext cx="1086495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869726" y="8502649"/>
            <a:ext cx="1157039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As you enter text that you think might be included in the DOT Title or description, the list of DOT Codes is narrowed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down. Any text that you click on will cause the DOT Code to appear in the “Saved” column on the right. There are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buttons in the footer, such as the “Show Saved” that if clicked will show you the list of everything in the “Saved” column. 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15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869726" y="8928099"/>
            <a:ext cx="917907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So this is what we get when you click the “Show Saved” button on the previous page. </a:t>
            </a: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16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Home Screen 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5102387" y="2236206"/>
            <a:ext cx="2345878" cy="538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869726" y="8566149"/>
            <a:ext cx="1138435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Back at the home screen we are looking at the list of tables in RepToolsSSD. This DOT table is where you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will do almost all of your work. If you double click the DOT table, you will get…</a:t>
            </a:r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17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6057963" y="6982483"/>
            <a:ext cx="1333102" cy="609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857026" y="8915399"/>
            <a:ext cx="1203249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…this which is showing all 12,741 DOT records. I have circled the “VE Stuff” button which we will look at next…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18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8900" y="438100"/>
            <a:ext cx="10287000" cy="754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857026" y="8769349"/>
            <a:ext cx="986868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Here are the choices you get in the “VE Stuff” button. Let’s look at a couple of these items.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First, the “Percentage of time off-task item…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19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Home Screen 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759" y="20399"/>
            <a:ext cx="13004801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10258537" y="2833006"/>
            <a:ext cx="1699666" cy="807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869726" y="8820150"/>
            <a:ext cx="1119383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This is the Home Screen of RepToolsSSD. The button that is circled contains information about Past Relevant  Work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Issues. If we click on this button we get…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4294967295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47503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857026" y="8223250"/>
            <a:ext cx="1170880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All of this information came from a presentation by Kathryn Heatherly at the 2013 NADR Conference. Something like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233 Vocational Experts were surveyed.  In this hypothetical profile they were asked to give the percentage of time off-task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that would preclude employment. Fifteen percent of time off-task seems to be supported by 94% of the VEs as precluding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employment. That is a good thing to know so that you can give an effective hypothetical yourself. </a:t>
            </a:r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20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972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857026" y="8451849"/>
            <a:ext cx="1146939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Here is a hypothetical profile on absences per month. It appears that better than 90% of  VEs would say that 2 absences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per month on a regular basis would preclude employment. This can help you to develop an effective hypothetical.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This information is also helpful in developing your theory of the case and in deciding whether you should take on a case. 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21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4316872" y="7033283"/>
            <a:ext cx="1994693" cy="609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857026" y="8921749"/>
            <a:ext cx="115200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Here we are back at the list view in the DOT table. The “Various DOT Finds” button is circled. This brings us to…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22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800" y="742950"/>
            <a:ext cx="88392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857026" y="8782050"/>
            <a:ext cx="1163192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…this list of items.  So we will choose the first item, “Find SCO Attributes” which means “Selected Characteristics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of Occupations.”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23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27043"/>
            <a:ext cx="13004800" cy="831538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0311272" y="7109483"/>
            <a:ext cx="1994693" cy="609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857026" y="8185150"/>
            <a:ext cx="1136028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…which brings us to this interface. Maybe you are trying to set these items to match what DDS found, or what an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ALJ had in a certain hypothetical. You are checking to see if DDS or the VE got things right and if not, you are going to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argue that they were wrong. It is not always easy to duplicate an ALJ hypothetical when they throw around terms like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“simple, repetitive, one or two step jobs”. When you have everything set, click the “Find” button… 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24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5066"/>
            <a:ext cx="13004800" cy="8370832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857026" y="8413749"/>
            <a:ext cx="120666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…which brings us to this report. Notice that RepToolsSSD does all of the searches that you set it up to do on the previous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page. Then it tells you how many jobs are left after performing each search. Finally it lists the  jobs. The entire methodology is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reproduced in words. You are able to find out if DDS or the Vocational Expert did their job correctly. 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25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9300" y="577850"/>
            <a:ext cx="8966200" cy="6883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2157506" y="8800651"/>
            <a:ext cx="802123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The next item in the VE Stuff” button is “Find DOT Codes for this Person. 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26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844326" y="8464549"/>
            <a:ext cx="1144736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We get the occupations that were saved for this person. In this case we have a blank person which some people prefer.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Any time you are in the DOT List View as shown above, you can click on the blank white box or the person’s name in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that box and you will get the list of saved DOTs for that person. If we double click on the MARKER occupation we get…</a:t>
            </a:r>
          </a:p>
        </p:txBody>
      </p:sp>
      <p:sp>
        <p:nvSpPr>
          <p:cNvPr id="154" name="Shape 154"/>
          <p:cNvSpPr/>
          <p:nvPr/>
        </p:nvSpPr>
        <p:spPr>
          <a:xfrm>
            <a:off x="684672" y="7020583"/>
            <a:ext cx="1994693" cy="609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27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5105463" y="7457493"/>
            <a:ext cx="3001267" cy="803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831626" y="8889999"/>
            <a:ext cx="1152102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…the single record view. Notice the “Remove DOT Code for Person” button. If you click that you will get…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28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5105463" y="7457493"/>
            <a:ext cx="3001267" cy="803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622363" y="1457487"/>
            <a:ext cx="1462037" cy="412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894702" y="8286700"/>
            <a:ext cx="1160486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…the “Add DOT Code for Person” button.  This button toggles back and forth from Add to Remove. It is as simple as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that to add or remove a DOT code for this person. Notice above that the PEOPLE code is circled. That word is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underlined. Just about any text that is underlined anywhere in RepToolsSSD has the definition for that item. Just click it… 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29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RW 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48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869726" y="8451849"/>
            <a:ext cx="1102926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…this. There are so many details involved in determining what Past Relevant work is, that you can’t do a good job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of analyzing it unless you have a good checklist to work from.  The purpose of this is to prepare arguments that will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eliminate as many past jobs from being past relevant work so that we can get over step 4. 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4294967295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80659"/>
            <a:ext cx="13004800" cy="645238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-12637" y="1972532"/>
            <a:ext cx="1870967" cy="428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3771963" y="880332"/>
            <a:ext cx="2324198" cy="428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831626" y="8889999"/>
            <a:ext cx="681002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…and we get the definition for People Code 8 as shown above. 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30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664" y="329780"/>
            <a:ext cx="12174464" cy="781184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89860" y="281689"/>
            <a:ext cx="1870966" cy="428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501426" y="8578849"/>
            <a:ext cx="1237406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If you click on Strength L you will get what is shown on this slide. So if you are ever in doubt about what something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means, most of the time RepToolsSSD can give you the answer. 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31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596963" y="1972532"/>
            <a:ext cx="2884288" cy="50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605446" y="639032"/>
            <a:ext cx="1575494" cy="50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831626" y="8743949"/>
            <a:ext cx="1120137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On the “DOT Description” tab, there is a button named “Find DOT in O*NET Online.” If you click that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you will get…</a:t>
            </a:r>
          </a:p>
        </p:txBody>
      </p:sp>
      <p:sp>
        <p:nvSpPr>
          <p:cNvPr id="183" name="Shape 183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32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550" y="1030"/>
            <a:ext cx="12526674" cy="914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615726" y="8782050"/>
            <a:ext cx="1214081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…this. This is one source for numbers of jobs. I don’t do numbers of jobs directly in RepToolsSSD, but you can get to one of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the places that does have this information by using this interface. You do need an active internet connection to get this to work.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33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423" y="235224"/>
            <a:ext cx="12461954" cy="800773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3561193" y="1439082"/>
            <a:ext cx="2194105" cy="590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203213" y="67482"/>
            <a:ext cx="1474539" cy="590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412526" y="8528049"/>
            <a:ext cx="1232351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This slide shows how to find all of the other DOT records that have the same O*NET-SOC code.  Numbers of jobs are published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by SOC or Census codes, not by individual DOT Codes. The DOT codes will usually have varying strength, SVP, GED-Reasoning,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etc. Look for the “Numbers of Occupations Cross” in the “VE Cross” button on the home page for further details. 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4294967295"/>
          </p:nvPr>
        </p:nvSpPr>
        <p:spPr>
          <a:xfrm>
            <a:off x="6324599" y="93345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34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1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4381563" y="346932"/>
            <a:ext cx="4241674" cy="590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0676397" y="483457"/>
            <a:ext cx="1526950" cy="1010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831626" y="8528050"/>
            <a:ext cx="1182592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These are the resulting 15 DOT codes that have the same SOC Code for the Janitor occupation. Strength varies from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light to heavy. SVP varies from 2 to 4. GED-Reasoning varies from 1 to 3. So after you have asked the VE for the SOC codes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for each of the DOT codes that were given, then you ask whether he/she has checked all of the DOT codes for consistency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with the ALJ’s hypotheticals. Obviously NOT!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35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831626" y="8743949"/>
            <a:ext cx="1174359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Here is the “Numbers of Occupations Cross” which gives complete information on how to set up and use this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cross examination. 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36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7303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1875942" y="583072"/>
            <a:ext cx="977403" cy="517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3057042" y="2373772"/>
            <a:ext cx="2683717" cy="517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pic>
        <p:nvPicPr>
          <p:cNvPr id="20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0000" y="2441199"/>
            <a:ext cx="6615039" cy="466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831626" y="8439149"/>
            <a:ext cx="117909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Here we are on the SCO Fields tab. Notice that next to the Strength classification, there is a reference to SSR 83-12 which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contains information pertaining to the Unskilled Sit/Stand option. If you click on the underlined reference you will get the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information on the Sit/Stand Option as shown. You can use this information to challenge VE testimony.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37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0240" y="-387047"/>
            <a:ext cx="13004800" cy="9153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0185" y="2365666"/>
            <a:ext cx="9234943" cy="649985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1212953" y="226078"/>
            <a:ext cx="977402" cy="517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445052" y="2271625"/>
            <a:ext cx="3068402" cy="517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831626" y="8439150"/>
            <a:ext cx="120169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The next underlined text is entitled “Stand/Walk 2 hours is now sedentary.” David Chermol posted this to the NADR talklist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on 2/18/2015. </a:t>
            </a: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349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1875942" y="640222"/>
            <a:ext cx="977403" cy="517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2986151" y="4805822"/>
            <a:ext cx="2142230" cy="406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pic>
        <p:nvPicPr>
          <p:cNvPr id="22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6765" y="2662371"/>
            <a:ext cx="7073632" cy="499852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831626" y="8451849"/>
            <a:ext cx="1176362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Here is the reference to SSR 96-9p regarding manipulative limitations. This reference is placed next to the Handling and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Fingering characteristics because those are the ones that they pertain to. These are things that you would want to consider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in the development of your theory of the case or perhaps put this in a hearing brief or post hearing brief. </a:t>
            </a:r>
          </a:p>
        </p:txBody>
      </p:sp>
      <p:sp>
        <p:nvSpPr>
          <p:cNvPr id="223" name="Shape 223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39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RW 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869726" y="8902600"/>
            <a:ext cx="984854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Here is a continuation of the checklist on how to eliminate past work as past relevant work. 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4294967295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7"/>
            <a:ext cx="13004800" cy="91532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2726892" y="598402"/>
            <a:ext cx="1089768" cy="524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6054292" y="5139644"/>
            <a:ext cx="3128415" cy="141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831626" y="8743949"/>
            <a:ext cx="1163790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We are moving on to the “Skill Transfer” tab. Click the “Find Transferable Skills for this Occupation” button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and this is what we get…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40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8115"/>
            <a:ext cx="13004800" cy="934213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6892938" y="7268134"/>
            <a:ext cx="1894085" cy="51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831626" y="8451849"/>
            <a:ext cx="1168635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Now you will need to set how the skill transfer analysis is done. It is currently set for “Other Transfer of Skills. This would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be for a person under 55 years of age. Notice on the right column there are a number of SSR references which explain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a variety of things related to a Transfer of Skill Analysis. Now we click the Find button and this is what we get…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41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730" y="150838"/>
            <a:ext cx="12467340" cy="8343345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590326" y="8401049"/>
            <a:ext cx="1189698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This report tells you exactly how RepToolsSSD narrowed down the occupations. It found 28 DOT records with an MPSMS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Code of 905. Then it found 18 records out of the 905 that have the same Work Field code of 18, etc. until it gets to zero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matching occupations.  Now if a VE tells you that this occupation has transferable skills, you can question their methodology. 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42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3641292" y="578657"/>
            <a:ext cx="1649858" cy="582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831626" y="8464549"/>
            <a:ext cx="1180957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Now we move onto the “SCO Codes Meaning” tab. This gives you the definition of each of the characteristics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for this particular occupation. </a:t>
            </a:r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43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5089092" y="591357"/>
            <a:ext cx="1649858" cy="582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831626" y="8540750"/>
            <a:ext cx="1177859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Now we move onto the “DOT Codes Meaning” tab. This gives the definitions for this occupation for Strength, GED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Reasoning, Math, and Language levels; Reading, Writing, Speaking; and the Data, People, and Things codes. 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44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01453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6422542" y="362707"/>
            <a:ext cx="2521544" cy="582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831626" y="8451849"/>
            <a:ext cx="1185987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Now we move onto the “Skills List with Carriage Returns” tab. This is nothing more than a double spaced DOT Description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which is much easier to read. Identifying your client’s correct work history with the correct skill level can make a huge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difference when it comes to issues of transferability, and whether they can do past relevant work. VEs get the jobs wrong.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45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247"/>
            <a:ext cx="13004801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831626" y="8889999"/>
            <a:ext cx="578225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We will take a quick trip to the “Voc Profiles” table…</a:t>
            </a:r>
          </a:p>
        </p:txBody>
      </p:sp>
      <p:sp>
        <p:nvSpPr>
          <p:cNvPr id="257" name="Shape 257"/>
          <p:cNvSpPr/>
          <p:nvPr/>
        </p:nvSpPr>
        <p:spPr>
          <a:xfrm>
            <a:off x="5261063" y="2805454"/>
            <a:ext cx="1939954" cy="367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46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7"/>
            <a:ext cx="13004800" cy="915320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831626" y="8591550"/>
            <a:ext cx="1174570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This interface helps you to set up the case for finding a grid rule that might apply.  There is information on Age, Education,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and PRW that would be helpful to put into a brief. Let’s look at the “Determining Education/Literacy” Button…</a:t>
            </a:r>
          </a:p>
        </p:txBody>
      </p:sp>
      <p:sp>
        <p:nvSpPr>
          <p:cNvPr id="262" name="Shape 262"/>
          <p:cNvSpPr/>
          <p:nvPr/>
        </p:nvSpPr>
        <p:spPr>
          <a:xfrm>
            <a:off x="9417400" y="1721820"/>
            <a:ext cx="1894084" cy="837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9417400" y="2996402"/>
            <a:ext cx="1894084" cy="837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9442800" y="4296384"/>
            <a:ext cx="1894084" cy="837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10003393" y="5583317"/>
            <a:ext cx="1894084" cy="583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47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605042" y="8527950"/>
            <a:ext cx="1193335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Here are citations of a number of court cases on the subject of Education/Literacy. You can copy and paste appropriate items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into your brief. The first case says that the relevant grade level is the functional grade level, not the last grade finished. </a:t>
            </a:r>
          </a:p>
        </p:txBody>
      </p:sp>
      <p:pic>
        <p:nvPicPr>
          <p:cNvPr id="26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856" y="272274"/>
            <a:ext cx="12035816" cy="800853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>
            <a:spLocks noGrp="1"/>
          </p:cNvSpPr>
          <p:nvPr>
            <p:ph type="sldNum" sz="quarter" idx="4294967295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48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3499247" y="3288677"/>
            <a:ext cx="566102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35353"/>
                </a:solidFill>
              </a:rPr>
              <a:t>Any Questions?</a:t>
            </a: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RW 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869726" y="8947149"/>
            <a:ext cx="901026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And here is the last page of the checklist on how to eliminate past work as past relevant work.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4294967295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5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ome Screen 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10296687" y="3518906"/>
            <a:ext cx="1699666" cy="807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869726" y="8928099"/>
            <a:ext cx="1070334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</a:rPr>
              <a:t>Here we are back at the home page. The SGA Numbers button contains the following information…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4294967295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6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81147"/>
            <a:ext cx="13004800" cy="9153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408147"/>
            <a:ext cx="13004800" cy="9153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535147"/>
            <a:ext cx="13004800" cy="9153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9247"/>
            <a:ext cx="13004800" cy="9153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44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869726" y="8820150"/>
            <a:ext cx="1133909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If work was not done at the SGA level, it is not past relevant work. This table of SGA numbers is helpful when looking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back at how much a person earned and whether the work may fail this test for past relevant work. 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4294967295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7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Home Screen 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7"/>
            <a:ext cx="13004800" cy="915320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8150387" y="2820406"/>
            <a:ext cx="1699666" cy="807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36" h="13159" extrusionOk="0">
                <a:moveTo>
                  <a:pt x="12447" y="2810"/>
                </a:moveTo>
                <a:cubicBezTo>
                  <a:pt x="17718" y="9840"/>
                  <a:pt x="6660" y="17380"/>
                  <a:pt x="1389" y="10350"/>
                </a:cubicBezTo>
                <a:cubicBezTo>
                  <a:pt x="-3882" y="3320"/>
                  <a:pt x="7176" y="-4220"/>
                  <a:pt x="12447" y="2810"/>
                </a:cubicBezTo>
                <a:close/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869726" y="8820150"/>
            <a:ext cx="1127373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Back at the home screen again we have another button named VE Cross. This button contains information on various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Vocational Expert Cross Examinations that you may need to use at a hearing. 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4294967295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8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VE Cros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00" y="2413000"/>
            <a:ext cx="11201400" cy="49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869726" y="8477249"/>
            <a:ext cx="1059746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Here is the list of various Vocational Expert Cross Examinations. These are not my inventions. I have collected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these from various sources, mostly from NADR members. The source of each examination is given at the end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of each cross examination. The cross examinations are: 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4294967295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9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SemiBold"/>
            <a:ea typeface="Gill Sans SemiBold"/>
            <a:cs typeface="Gill Sans SemiBold"/>
            <a:sym typeface="Gill Sans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SemiBold"/>
            <a:ea typeface="Gill Sans SemiBold"/>
            <a:cs typeface="Gill Sans SemiBold"/>
            <a:sym typeface="Gill Sans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2269</Words>
  <Application>Microsoft Macintosh PowerPoint</Application>
  <PresentationFormat>Custom</PresentationFormat>
  <Paragraphs>158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Showroom</vt:lpstr>
      <vt:lpstr>“Take This Job and Shove It”: Using Vocational Technology to Dismiss Jobs – Understand how vocational technology can  • help you prepare for hearings,  • cross examine experts and  • write powerful post hearing briefs.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“Take This Job and Shove It”: Using Vocational Technology to Dismiss Jobs – Understand how vocational technology can  • help you prepare for hearings,  • cross examine experts and  • write powerful post hearing briefs. </dc:title>
  <cp:lastModifiedBy>Office 2004 Test Drive User</cp:lastModifiedBy>
  <cp:revision>1</cp:revision>
  <dcterms:modified xsi:type="dcterms:W3CDTF">2015-02-19T20:57:25Z</dcterms:modified>
</cp:coreProperties>
</file>